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0" r:id="rId4"/>
    <p:sldId id="261" r:id="rId5"/>
    <p:sldId id="263"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607" y="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3744ED-1C5F-4DC0-87CC-91E5223E16FE}"/>
              </a:ext>
            </a:extLst>
          </p:cNvPr>
          <p:cNvSpPr>
            <a:spLocks noGrp="1"/>
          </p:cNvSpPr>
          <p:nvPr>
            <p:ph type="ctrTitle"/>
          </p:nvPr>
        </p:nvSpPr>
        <p:spPr>
          <a:xfrm>
            <a:off x="2589212" y="1714500"/>
            <a:ext cx="8915399" cy="2262781"/>
          </a:xfrm>
        </p:spPr>
        <p:txBody>
          <a:bodyPr>
            <a:normAutofit/>
          </a:bodyPr>
          <a:lstStyle/>
          <a:p>
            <a:pPr algn="ctr"/>
            <a:r>
              <a:rPr lang="nl-NL" sz="4000" dirty="0">
                <a:latin typeface="Calibri Light" panose="020F0302020204030204" pitchFamily="34" charset="0"/>
                <a:cs typeface="Calibri Light" panose="020F0302020204030204" pitchFamily="34" charset="0"/>
              </a:rPr>
              <a:t>Nederlands (2F) </a:t>
            </a:r>
          </a:p>
        </p:txBody>
      </p:sp>
      <p:sp>
        <p:nvSpPr>
          <p:cNvPr id="3" name="Ondertitel 2">
            <a:extLst>
              <a:ext uri="{FF2B5EF4-FFF2-40B4-BE49-F238E27FC236}">
                <a16:creationId xmlns:a16="http://schemas.microsoft.com/office/drawing/2014/main" id="{A905A6ED-6798-4AC6-A927-A1E1DD3C49D0}"/>
              </a:ext>
            </a:extLst>
          </p:cNvPr>
          <p:cNvSpPr>
            <a:spLocks noGrp="1"/>
          </p:cNvSpPr>
          <p:nvPr>
            <p:ph type="subTitle" idx="1"/>
          </p:nvPr>
        </p:nvSpPr>
        <p:spPr/>
        <p:txBody>
          <a:bodyPr>
            <a:noAutofit/>
          </a:bodyPr>
          <a:lstStyle/>
          <a:p>
            <a:r>
              <a:rPr lang="nl-NL" dirty="0">
                <a:solidFill>
                  <a:schemeClr val="tx1"/>
                </a:solidFill>
                <a:latin typeface="Calibri Light" panose="020F0302020204030204" pitchFamily="34" charset="0"/>
                <a:cs typeface="Calibri Light" panose="020F0302020204030204" pitchFamily="34" charset="0"/>
              </a:rPr>
              <a:t>[klas] </a:t>
            </a:r>
          </a:p>
          <a:p>
            <a:r>
              <a:rPr lang="nl-NL" dirty="0">
                <a:solidFill>
                  <a:schemeClr val="tx1"/>
                </a:solidFill>
                <a:latin typeface="Calibri Light" panose="020F0302020204030204" pitchFamily="34" charset="0"/>
                <a:cs typeface="Calibri Light" panose="020F0302020204030204" pitchFamily="34" charset="0"/>
              </a:rPr>
              <a:t>[week + datum]</a:t>
            </a:r>
          </a:p>
          <a:p>
            <a:r>
              <a:rPr lang="nl-NL" dirty="0">
                <a:solidFill>
                  <a:schemeClr val="tx1"/>
                </a:solidFill>
                <a:latin typeface="Calibri Light" panose="020F0302020204030204" pitchFamily="34" charset="0"/>
                <a:cs typeface="Calibri Light" panose="020F0302020204030204" pitchFamily="34" charset="0"/>
              </a:rPr>
              <a:t>[docent + mail]</a:t>
            </a:r>
          </a:p>
        </p:txBody>
      </p:sp>
    </p:spTree>
    <p:extLst>
      <p:ext uri="{BB962C8B-B14F-4D97-AF65-F5344CB8AC3E}">
        <p14:creationId xmlns:p14="http://schemas.microsoft.com/office/powerpoint/2010/main" val="1553933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94896C-A9AE-4C30-B5EB-D92C9B036ABB}"/>
              </a:ext>
            </a:extLst>
          </p:cNvPr>
          <p:cNvSpPr>
            <a:spLocks noGrp="1"/>
          </p:cNvSpPr>
          <p:nvPr>
            <p:ph type="title"/>
          </p:nvPr>
        </p:nvSpPr>
        <p:spPr/>
        <p:txBody>
          <a:bodyPr>
            <a:normAutofit/>
          </a:bodyPr>
          <a:lstStyle/>
          <a:p>
            <a:r>
              <a:rPr lang="nl-NL" sz="2800" dirty="0">
                <a:latin typeface="Calibri Light" panose="020F0302020204030204" pitchFamily="34" charset="0"/>
                <a:cs typeface="Calibri Light" panose="020F0302020204030204" pitchFamily="34" charset="0"/>
              </a:rPr>
              <a:t>Bouwsteen 3: Inleiding, kern en slot </a:t>
            </a:r>
          </a:p>
        </p:txBody>
      </p:sp>
      <p:sp>
        <p:nvSpPr>
          <p:cNvPr id="3" name="Tijdelijke aanduiding voor inhoud 2">
            <a:extLst>
              <a:ext uri="{FF2B5EF4-FFF2-40B4-BE49-F238E27FC236}">
                <a16:creationId xmlns:a16="http://schemas.microsoft.com/office/drawing/2014/main" id="{75C83406-E1BE-4ED4-B852-DDE4D5A15B78}"/>
              </a:ext>
            </a:extLst>
          </p:cNvPr>
          <p:cNvSpPr>
            <a:spLocks noGrp="1"/>
          </p:cNvSpPr>
          <p:nvPr>
            <p:ph idx="1"/>
          </p:nvPr>
        </p:nvSpPr>
        <p:spPr/>
        <p:txBody>
          <a:bodyPr/>
          <a:lstStyle/>
          <a:p>
            <a:r>
              <a:rPr lang="nl-NL" b="1" dirty="0">
                <a:latin typeface="Calibri Light" panose="020F0302020204030204" pitchFamily="34" charset="0"/>
                <a:cs typeface="Calibri Light" panose="020F0302020204030204" pitchFamily="34" charset="0"/>
              </a:rPr>
              <a:t>Leerdoel(en) </a:t>
            </a:r>
          </a:p>
          <a:p>
            <a:pPr>
              <a:buFontTx/>
              <a:buChar char="-"/>
            </a:pPr>
            <a:r>
              <a:rPr lang="nl-NL" dirty="0">
                <a:latin typeface="Calibri Light" panose="020F0302020204030204" pitchFamily="34" charset="0"/>
                <a:cs typeface="Calibri Light" panose="020F0302020204030204" pitchFamily="34" charset="0"/>
              </a:rPr>
              <a:t>Je kunt kenmerken en functies beschrijven van de tekstdelen inleiding, kern en slot </a:t>
            </a:r>
          </a:p>
          <a:p>
            <a:pPr>
              <a:buFontTx/>
              <a:buChar char="-"/>
            </a:pPr>
            <a:r>
              <a:rPr lang="nl-NL" dirty="0">
                <a:latin typeface="Calibri Light" panose="020F0302020204030204" pitchFamily="34" charset="0"/>
                <a:cs typeface="Calibri Light" panose="020F0302020204030204" pitchFamily="34" charset="0"/>
              </a:rPr>
              <a:t>Je kunt deze tekstdelen in teksten herkennen en de functie benoemen</a:t>
            </a:r>
          </a:p>
          <a:p>
            <a:pPr>
              <a:buFontTx/>
              <a:buChar char="-"/>
            </a:pPr>
            <a:r>
              <a:rPr lang="nl-NL" dirty="0">
                <a:latin typeface="Calibri Light" panose="020F0302020204030204" pitchFamily="34" charset="0"/>
                <a:cs typeface="Calibri Light" panose="020F0302020204030204" pitchFamily="34" charset="0"/>
              </a:rPr>
              <a:t>Je kunt de tekstdelen inleiding, kern en slot duidelijk aangeven in je eigen (gesproken) tekst </a:t>
            </a:r>
          </a:p>
        </p:txBody>
      </p:sp>
    </p:spTree>
    <p:extLst>
      <p:ext uri="{BB962C8B-B14F-4D97-AF65-F5344CB8AC3E}">
        <p14:creationId xmlns:p14="http://schemas.microsoft.com/office/powerpoint/2010/main" val="4045095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B56F5A-A2AA-4F2B-8B53-ACBEA54F3B3D}"/>
              </a:ext>
            </a:extLst>
          </p:cNvPr>
          <p:cNvSpPr>
            <a:spLocks noGrp="1"/>
          </p:cNvSpPr>
          <p:nvPr>
            <p:ph type="title"/>
          </p:nvPr>
        </p:nvSpPr>
        <p:spPr>
          <a:xfrm>
            <a:off x="2592925" y="624110"/>
            <a:ext cx="8911687" cy="652240"/>
          </a:xfrm>
        </p:spPr>
        <p:txBody>
          <a:bodyPr>
            <a:normAutofit/>
          </a:bodyPr>
          <a:lstStyle/>
          <a:p>
            <a:r>
              <a:rPr lang="nl-NL" sz="3000" dirty="0">
                <a:latin typeface="Calibri Light" panose="020F0302020204030204" pitchFamily="34" charset="0"/>
                <a:cs typeface="Calibri Light" panose="020F0302020204030204" pitchFamily="34" charset="0"/>
              </a:rPr>
              <a:t>Theorie bouwsteen 3: Inleiding, kern en slot </a:t>
            </a:r>
          </a:p>
        </p:txBody>
      </p:sp>
      <p:sp>
        <p:nvSpPr>
          <p:cNvPr id="6" name="Tekstvak 5">
            <a:extLst>
              <a:ext uri="{FF2B5EF4-FFF2-40B4-BE49-F238E27FC236}">
                <a16:creationId xmlns:a16="http://schemas.microsoft.com/office/drawing/2014/main" id="{DDCACFB3-CD86-4BB8-9A88-742C523CDE84}"/>
              </a:ext>
            </a:extLst>
          </p:cNvPr>
          <p:cNvSpPr txBox="1"/>
          <p:nvPr/>
        </p:nvSpPr>
        <p:spPr>
          <a:xfrm>
            <a:off x="5648593" y="1537328"/>
            <a:ext cx="2800350" cy="3877985"/>
          </a:xfrm>
          <a:prstGeom prst="rect">
            <a:avLst/>
          </a:prstGeom>
          <a:noFill/>
        </p:spPr>
        <p:txBody>
          <a:bodyPr wrap="square" rtlCol="0">
            <a:spAutoFit/>
          </a:bodyPr>
          <a:lstStyle/>
          <a:p>
            <a:r>
              <a:rPr lang="nl-NL" sz="1600" b="1" dirty="0">
                <a:latin typeface="Calibri Light" panose="020F0302020204030204" pitchFamily="34" charset="0"/>
                <a:cs typeface="Calibri Light" panose="020F0302020204030204" pitchFamily="34" charset="0"/>
              </a:rPr>
              <a:t>Kern</a:t>
            </a:r>
            <a:r>
              <a:rPr lang="nl-NL" sz="1600" dirty="0">
                <a:latin typeface="Calibri Light" panose="020F0302020204030204" pitchFamily="34" charset="0"/>
                <a:cs typeface="Calibri Light" panose="020F0302020204030204" pitchFamily="34" charset="0"/>
              </a:rPr>
              <a:t> </a:t>
            </a:r>
          </a:p>
          <a:p>
            <a:r>
              <a:rPr lang="nl-NL" sz="1600" dirty="0">
                <a:latin typeface="Calibri Light" panose="020F0302020204030204" pitchFamily="34" charset="0"/>
                <a:cs typeface="Calibri Light" panose="020F0302020204030204" pitchFamily="34" charset="0"/>
              </a:rPr>
              <a:t>Meerdere alinea’s </a:t>
            </a:r>
          </a:p>
          <a:p>
            <a:endParaRPr lang="nl-NL" sz="1600" dirty="0">
              <a:latin typeface="Calibri Light" panose="020F0302020204030204" pitchFamily="34" charset="0"/>
              <a:cs typeface="Calibri Light" panose="020F0302020204030204" pitchFamily="34" charset="0"/>
            </a:endParaRPr>
          </a:p>
          <a:p>
            <a:r>
              <a:rPr lang="nl-NL" sz="1600" dirty="0">
                <a:latin typeface="Calibri Light" panose="020F0302020204030204" pitchFamily="34" charset="0"/>
                <a:cs typeface="Calibri Light" panose="020F0302020204030204" pitchFamily="34" charset="0"/>
              </a:rPr>
              <a:t>Deelonderwerpen: tussenkopjes</a:t>
            </a:r>
          </a:p>
          <a:p>
            <a:endParaRPr lang="nl-NL" sz="1600" dirty="0">
              <a:latin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r>
              <a:rPr lang="nl-NL" sz="1600" i="1" dirty="0">
                <a:latin typeface="Calibri Light" panose="020F0302020204030204" pitchFamily="34" charset="0"/>
                <a:cs typeface="Calibri Light" panose="020F0302020204030204" pitchFamily="34" charset="0"/>
              </a:rPr>
              <a:t>Functies:  </a:t>
            </a:r>
          </a:p>
          <a:p>
            <a:endParaRPr lang="nl-NL" sz="1600" i="1" dirty="0">
              <a:latin typeface="Calibri Light" panose="020F0302020204030204" pitchFamily="34" charset="0"/>
              <a:cs typeface="Calibri Light" panose="020F0302020204030204" pitchFamily="34" charset="0"/>
            </a:endParaRPr>
          </a:p>
          <a:p>
            <a:pPr marL="285750" indent="-285750">
              <a:buFontTx/>
              <a:buChar char="-"/>
            </a:pPr>
            <a:r>
              <a:rPr lang="nl-NL" sz="1600" dirty="0">
                <a:latin typeface="Calibri Light" panose="020F0302020204030204" pitchFamily="34" charset="0"/>
                <a:cs typeface="Calibri Light" panose="020F0302020204030204" pitchFamily="34" charset="0"/>
              </a:rPr>
              <a:t>Vroeger-nu </a:t>
            </a:r>
          </a:p>
          <a:p>
            <a:pPr marL="285750" indent="-285750">
              <a:buFontTx/>
              <a:buChar char="-"/>
            </a:pPr>
            <a:r>
              <a:rPr lang="nl-NL" sz="1600" dirty="0">
                <a:latin typeface="Calibri Light" panose="020F0302020204030204" pitchFamily="34" charset="0"/>
                <a:cs typeface="Calibri Light" panose="020F0302020204030204" pitchFamily="34" charset="0"/>
              </a:rPr>
              <a:t>Oorzaak-gevolg</a:t>
            </a:r>
          </a:p>
          <a:p>
            <a:pPr marL="285750" indent="-285750">
              <a:buFontTx/>
              <a:buChar char="-"/>
            </a:pPr>
            <a:r>
              <a:rPr lang="nl-NL" sz="1600" dirty="0">
                <a:latin typeface="Calibri Light" panose="020F0302020204030204" pitchFamily="34" charset="0"/>
                <a:cs typeface="Calibri Light" panose="020F0302020204030204" pitchFamily="34" charset="0"/>
              </a:rPr>
              <a:t>Etc. </a:t>
            </a:r>
          </a:p>
          <a:p>
            <a:r>
              <a:rPr lang="nl-NL" sz="1600" dirty="0">
                <a:latin typeface="Calibri Light" panose="020F0302020204030204" pitchFamily="34" charset="0"/>
                <a:cs typeface="Calibri Light" panose="020F0302020204030204" pitchFamily="34" charset="0"/>
              </a:rPr>
              <a:t> </a:t>
            </a:r>
          </a:p>
          <a:p>
            <a:pPr marL="285750" indent="-285750">
              <a:buFontTx/>
              <a:buChar char="-"/>
            </a:pPr>
            <a:endParaRPr lang="nl-NL" dirty="0"/>
          </a:p>
          <a:p>
            <a:endParaRPr lang="nl-NL" dirty="0"/>
          </a:p>
          <a:p>
            <a:endParaRPr lang="nl-NL" dirty="0"/>
          </a:p>
        </p:txBody>
      </p:sp>
      <p:sp>
        <p:nvSpPr>
          <p:cNvPr id="7" name="Tekstvak 6">
            <a:extLst>
              <a:ext uri="{FF2B5EF4-FFF2-40B4-BE49-F238E27FC236}">
                <a16:creationId xmlns:a16="http://schemas.microsoft.com/office/drawing/2014/main" id="{994161B3-F4C7-48AC-90E6-3AAC8C655ED9}"/>
              </a:ext>
            </a:extLst>
          </p:cNvPr>
          <p:cNvSpPr txBox="1"/>
          <p:nvPr/>
        </p:nvSpPr>
        <p:spPr>
          <a:xfrm>
            <a:off x="8877300" y="1549714"/>
            <a:ext cx="2705100" cy="3323987"/>
          </a:xfrm>
          <a:prstGeom prst="rect">
            <a:avLst/>
          </a:prstGeom>
          <a:noFill/>
        </p:spPr>
        <p:txBody>
          <a:bodyPr wrap="square" rtlCol="0">
            <a:spAutoFit/>
          </a:bodyPr>
          <a:lstStyle/>
          <a:p>
            <a:r>
              <a:rPr lang="nl-NL" sz="1600" b="1" dirty="0">
                <a:latin typeface="Calibri Light" panose="020F0302020204030204" pitchFamily="34" charset="0"/>
                <a:cs typeface="Calibri Light" panose="020F0302020204030204" pitchFamily="34" charset="0"/>
              </a:rPr>
              <a:t>Slot</a:t>
            </a:r>
          </a:p>
          <a:p>
            <a:r>
              <a:rPr lang="nl-NL" sz="1600" dirty="0" err="1">
                <a:latin typeface="Calibri Light" panose="020F0302020204030204" pitchFamily="34" charset="0"/>
                <a:cs typeface="Calibri Light" panose="020F0302020204030204" pitchFamily="34" charset="0"/>
              </a:rPr>
              <a:t>Één</a:t>
            </a:r>
            <a:r>
              <a:rPr lang="nl-NL" sz="1600" dirty="0">
                <a:latin typeface="Calibri Light" panose="020F0302020204030204" pitchFamily="34" charset="0"/>
                <a:cs typeface="Calibri Light" panose="020F0302020204030204" pitchFamily="34" charset="0"/>
              </a:rPr>
              <a:t> of twee alinea’s</a:t>
            </a:r>
          </a:p>
          <a:p>
            <a:endParaRPr lang="nl-NL" sz="1600" dirty="0">
              <a:latin typeface="Calibri Light" panose="020F0302020204030204" pitchFamily="34" charset="0"/>
              <a:cs typeface="Calibri Light" panose="020F0302020204030204" pitchFamily="34" charset="0"/>
            </a:endParaRPr>
          </a:p>
          <a:p>
            <a:endParaRPr lang="nl-NL" sz="1600" dirty="0">
              <a:latin typeface="Calibri Light" panose="020F0302020204030204" pitchFamily="34" charset="0"/>
              <a:cs typeface="Calibri Light" panose="020F0302020204030204" pitchFamily="34" charset="0"/>
            </a:endParaRPr>
          </a:p>
          <a:p>
            <a:endParaRPr lang="nl-NL" sz="1600" dirty="0">
              <a:latin typeface="Calibri Light" panose="020F0302020204030204" pitchFamily="34" charset="0"/>
              <a:cs typeface="Calibri Light" panose="020F0302020204030204" pitchFamily="34" charset="0"/>
            </a:endParaRPr>
          </a:p>
          <a:p>
            <a:endParaRPr lang="nl-NL" sz="1600" dirty="0">
              <a:latin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r>
              <a:rPr lang="nl-NL" sz="1600" i="1" dirty="0">
                <a:latin typeface="Calibri Light" panose="020F0302020204030204" pitchFamily="34" charset="0"/>
                <a:cs typeface="Calibri Light" panose="020F0302020204030204" pitchFamily="34" charset="0"/>
              </a:rPr>
              <a:t>Functies:</a:t>
            </a:r>
          </a:p>
          <a:p>
            <a:endParaRPr lang="nl-NL" sz="1600" i="1" dirty="0">
              <a:latin typeface="Calibri Light" panose="020F0302020204030204" pitchFamily="34" charset="0"/>
              <a:cs typeface="Calibri Light" panose="020F0302020204030204" pitchFamily="34" charset="0"/>
            </a:endParaRPr>
          </a:p>
          <a:p>
            <a:pPr marL="285750" indent="-285750">
              <a:buFontTx/>
              <a:buChar char="-"/>
            </a:pPr>
            <a:r>
              <a:rPr lang="nl-NL" sz="1600" dirty="0">
                <a:latin typeface="Calibri Light" panose="020F0302020204030204" pitchFamily="34" charset="0"/>
                <a:cs typeface="Calibri Light" panose="020F0302020204030204" pitchFamily="34" charset="0"/>
              </a:rPr>
              <a:t>Samenvatting geven</a:t>
            </a:r>
          </a:p>
          <a:p>
            <a:pPr marL="285750" indent="-285750">
              <a:buFontTx/>
              <a:buChar char="-"/>
            </a:pPr>
            <a:r>
              <a:rPr lang="nl-NL" sz="1600" dirty="0">
                <a:latin typeface="Calibri Light" panose="020F0302020204030204" pitchFamily="34" charset="0"/>
                <a:cs typeface="Calibri Light" panose="020F0302020204030204" pitchFamily="34" charset="0"/>
              </a:rPr>
              <a:t>Conclusie trekken</a:t>
            </a:r>
          </a:p>
          <a:p>
            <a:pPr marL="285750" indent="-285750">
              <a:buFontTx/>
              <a:buChar char="-"/>
            </a:pPr>
            <a:r>
              <a:rPr lang="nl-NL" sz="1600" dirty="0">
                <a:latin typeface="Calibri Light" panose="020F0302020204030204" pitchFamily="34" charset="0"/>
                <a:cs typeface="Calibri Light" panose="020F0302020204030204" pitchFamily="34" charset="0"/>
              </a:rPr>
              <a:t>Toekomst kijken </a:t>
            </a:r>
          </a:p>
          <a:p>
            <a:pPr marL="285750" indent="-285750">
              <a:buFontTx/>
              <a:buChar char="-"/>
            </a:pPr>
            <a:r>
              <a:rPr lang="nl-NL" sz="1600" dirty="0">
                <a:latin typeface="Calibri Light" panose="020F0302020204030204" pitchFamily="34" charset="0"/>
                <a:cs typeface="Calibri Light" panose="020F0302020204030204" pitchFamily="34" charset="0"/>
              </a:rPr>
              <a:t>Vraag meegeven</a:t>
            </a:r>
          </a:p>
          <a:p>
            <a:r>
              <a:rPr lang="nl-NL" dirty="0"/>
              <a:t> </a:t>
            </a:r>
          </a:p>
        </p:txBody>
      </p:sp>
      <p:sp>
        <p:nvSpPr>
          <p:cNvPr id="8" name="Tekstvak 7">
            <a:extLst>
              <a:ext uri="{FF2B5EF4-FFF2-40B4-BE49-F238E27FC236}">
                <a16:creationId xmlns:a16="http://schemas.microsoft.com/office/drawing/2014/main" id="{B0DE4A6E-2A13-4DA3-AF83-A3935F963EC6}"/>
              </a:ext>
            </a:extLst>
          </p:cNvPr>
          <p:cNvSpPr txBox="1"/>
          <p:nvPr/>
        </p:nvSpPr>
        <p:spPr>
          <a:xfrm>
            <a:off x="2966243" y="1549714"/>
            <a:ext cx="2362994" cy="2893100"/>
          </a:xfrm>
          <a:prstGeom prst="rect">
            <a:avLst/>
          </a:prstGeom>
          <a:noFill/>
        </p:spPr>
        <p:txBody>
          <a:bodyPr wrap="square" rtlCol="0">
            <a:spAutoFit/>
          </a:bodyPr>
          <a:lstStyle/>
          <a:p>
            <a:pPr marL="0" indent="0">
              <a:buNone/>
            </a:pPr>
            <a:r>
              <a:rPr lang="nl-NL" sz="1600" b="1" dirty="0">
                <a:latin typeface="Calibri Light" panose="020F0302020204030204" pitchFamily="34" charset="0"/>
                <a:cs typeface="Calibri Light" panose="020F0302020204030204" pitchFamily="34" charset="0"/>
              </a:rPr>
              <a:t>Inleiding </a:t>
            </a:r>
          </a:p>
          <a:p>
            <a:pPr marL="0" indent="0">
              <a:buNone/>
            </a:pPr>
            <a:r>
              <a:rPr lang="nl-NL" sz="1600" dirty="0" err="1">
                <a:latin typeface="Calibri Light" panose="020F0302020204030204" pitchFamily="34" charset="0"/>
                <a:cs typeface="Calibri Light" panose="020F0302020204030204" pitchFamily="34" charset="0"/>
              </a:rPr>
              <a:t>Één</a:t>
            </a:r>
            <a:r>
              <a:rPr lang="nl-NL" sz="1600" dirty="0">
                <a:latin typeface="Calibri Light" panose="020F0302020204030204" pitchFamily="34" charset="0"/>
                <a:cs typeface="Calibri Light" panose="020F0302020204030204" pitchFamily="34" charset="0"/>
              </a:rPr>
              <a:t> alinea: titel niet </a:t>
            </a:r>
          </a:p>
          <a:p>
            <a:pPr marL="0" indent="0">
              <a:buNone/>
            </a:pPr>
            <a:endParaRPr lang="nl-NL" sz="1600" dirty="0">
              <a:latin typeface="Calibri Light" panose="020F0302020204030204" pitchFamily="34" charset="0"/>
              <a:cs typeface="Calibri Light" panose="020F0302020204030204" pitchFamily="34" charset="0"/>
            </a:endParaRPr>
          </a:p>
          <a:p>
            <a:pPr marL="0" indent="0">
              <a:buNone/>
            </a:pPr>
            <a:endParaRPr lang="nl-NL" sz="1600" dirty="0">
              <a:latin typeface="Calibri Light" panose="020F0302020204030204" pitchFamily="34" charset="0"/>
              <a:cs typeface="Calibri Light" panose="020F0302020204030204" pitchFamily="34" charset="0"/>
            </a:endParaRPr>
          </a:p>
          <a:p>
            <a:pPr marL="0" indent="0">
              <a:buNone/>
            </a:pPr>
            <a:endParaRPr lang="nl-NL" sz="1600" dirty="0">
              <a:latin typeface="Calibri Light" panose="020F0302020204030204" pitchFamily="34" charset="0"/>
              <a:cs typeface="Calibri Light" panose="020F0302020204030204" pitchFamily="34" charset="0"/>
            </a:endParaRPr>
          </a:p>
          <a:p>
            <a:pPr>
              <a:spcBef>
                <a:spcPts val="0"/>
              </a:spcBef>
            </a:pPr>
            <a:endParaRPr lang="nl-NL" sz="1600" dirty="0">
              <a:latin typeface="Calibri Light" panose="020F0302020204030204" pitchFamily="34" charset="0"/>
              <a:cs typeface="Calibri Light" panose="020F0302020204030204" pitchFamily="34" charset="0"/>
            </a:endParaRPr>
          </a:p>
          <a:p>
            <a:pPr marL="285750" indent="-285750">
              <a:spcBef>
                <a:spcPts val="0"/>
              </a:spcBef>
              <a:buFont typeface="Arial" panose="020B0604020202020204" pitchFamily="34" charset="0"/>
              <a:buChar char="•"/>
            </a:pPr>
            <a:r>
              <a:rPr lang="nl-NL" sz="1600" i="1" dirty="0">
                <a:latin typeface="Calibri Light" panose="020F0302020204030204" pitchFamily="34" charset="0"/>
                <a:cs typeface="Calibri Light" panose="020F0302020204030204" pitchFamily="34" charset="0"/>
              </a:rPr>
              <a:t>Functies:</a:t>
            </a:r>
          </a:p>
          <a:p>
            <a:pPr marL="285750" indent="-285750">
              <a:spcBef>
                <a:spcPts val="0"/>
              </a:spcBef>
              <a:buFont typeface="Arial" panose="020B0604020202020204" pitchFamily="34" charset="0"/>
              <a:buChar char="•"/>
            </a:pPr>
            <a:endParaRPr lang="nl-NL" sz="1600" i="1" dirty="0">
              <a:latin typeface="Calibri Light" panose="020F0302020204030204" pitchFamily="34" charset="0"/>
              <a:cs typeface="Calibri Light" panose="020F0302020204030204" pitchFamily="34" charset="0"/>
            </a:endParaRPr>
          </a:p>
          <a:p>
            <a:pPr marL="285750" indent="-285750">
              <a:spcBef>
                <a:spcPts val="0"/>
              </a:spcBef>
              <a:buFontTx/>
              <a:buChar char="-"/>
            </a:pPr>
            <a:r>
              <a:rPr lang="nl-NL" sz="1600" dirty="0">
                <a:latin typeface="Calibri Light" panose="020F0302020204030204" pitchFamily="34" charset="0"/>
                <a:cs typeface="Calibri Light" panose="020F0302020204030204" pitchFamily="34" charset="0"/>
              </a:rPr>
              <a:t>Aandacht trekken</a:t>
            </a:r>
          </a:p>
          <a:p>
            <a:pPr marL="285750" indent="-285750">
              <a:spcBef>
                <a:spcPts val="0"/>
              </a:spcBef>
              <a:buFontTx/>
              <a:buChar char="-"/>
            </a:pPr>
            <a:r>
              <a:rPr lang="nl-NL" sz="1600" dirty="0">
                <a:latin typeface="Calibri Light" panose="020F0302020204030204" pitchFamily="34" charset="0"/>
                <a:cs typeface="Calibri Light" panose="020F0302020204030204" pitchFamily="34" charset="0"/>
              </a:rPr>
              <a:t>Motiveren</a:t>
            </a:r>
          </a:p>
          <a:p>
            <a:pPr marL="285750" indent="-285750">
              <a:spcBef>
                <a:spcPts val="0"/>
              </a:spcBef>
              <a:buFontTx/>
              <a:buChar char="-"/>
            </a:pPr>
            <a:r>
              <a:rPr lang="nl-NL" sz="1600" dirty="0">
                <a:latin typeface="Calibri Light" panose="020F0302020204030204" pitchFamily="34" charset="0"/>
                <a:cs typeface="Calibri Light" panose="020F0302020204030204" pitchFamily="34" charset="0"/>
              </a:rPr>
              <a:t>Informatie geven</a:t>
            </a:r>
            <a:endParaRPr lang="nl-NL"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956251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7409CD-E4C4-4398-974D-8C970855BD1D}"/>
              </a:ext>
            </a:extLst>
          </p:cNvPr>
          <p:cNvSpPr>
            <a:spLocks noGrp="1"/>
          </p:cNvSpPr>
          <p:nvPr>
            <p:ph type="title"/>
          </p:nvPr>
        </p:nvSpPr>
        <p:spPr/>
        <p:txBody>
          <a:bodyPr>
            <a:normAutofit/>
          </a:bodyPr>
          <a:lstStyle/>
          <a:p>
            <a:r>
              <a:rPr lang="nl-NL" sz="3000" dirty="0">
                <a:latin typeface="Calibri Light" panose="020F0302020204030204" pitchFamily="34" charset="0"/>
                <a:cs typeface="Calibri Light" panose="020F0302020204030204" pitchFamily="34" charset="0"/>
              </a:rPr>
              <a:t>Theorie bouwsteen 3: Inleiding, kern en slot </a:t>
            </a:r>
          </a:p>
        </p:txBody>
      </p:sp>
      <p:sp>
        <p:nvSpPr>
          <p:cNvPr id="3" name="Tijdelijke aanduiding voor inhoud 2">
            <a:extLst>
              <a:ext uri="{FF2B5EF4-FFF2-40B4-BE49-F238E27FC236}">
                <a16:creationId xmlns:a16="http://schemas.microsoft.com/office/drawing/2014/main" id="{048D86D2-69DF-43F3-823D-8644F180B9D6}"/>
              </a:ext>
            </a:extLst>
          </p:cNvPr>
          <p:cNvSpPr>
            <a:spLocks noGrp="1"/>
          </p:cNvSpPr>
          <p:nvPr>
            <p:ph idx="1"/>
          </p:nvPr>
        </p:nvSpPr>
        <p:spPr/>
        <p:txBody>
          <a:bodyPr>
            <a:normAutofit/>
          </a:bodyPr>
          <a:lstStyle/>
          <a:p>
            <a:r>
              <a:rPr lang="nl-NL" sz="1600" b="1" dirty="0">
                <a:latin typeface="Calibri Light" panose="020F0302020204030204" pitchFamily="34" charset="0"/>
                <a:cs typeface="Calibri Light" panose="020F0302020204030204" pitchFamily="34" charset="0"/>
              </a:rPr>
              <a:t>Inleiding schrijven </a:t>
            </a:r>
          </a:p>
          <a:p>
            <a:endParaRPr lang="nl-NL" sz="1600" dirty="0">
              <a:latin typeface="Calibri Light" panose="020F0302020204030204" pitchFamily="34" charset="0"/>
              <a:cs typeface="Calibri Light" panose="020F0302020204030204" pitchFamily="34" charset="0"/>
            </a:endParaRPr>
          </a:p>
          <a:p>
            <a:pPr>
              <a:buFontTx/>
              <a:buChar char="-"/>
            </a:pPr>
            <a:r>
              <a:rPr lang="nl-NL" sz="1600" i="1" dirty="0">
                <a:latin typeface="Calibri Light" panose="020F0302020204030204" pitchFamily="34" charset="0"/>
                <a:cs typeface="Calibri Light" panose="020F0302020204030204" pitchFamily="34" charset="0"/>
              </a:rPr>
              <a:t>Aandacht trekken</a:t>
            </a:r>
          </a:p>
          <a:p>
            <a:pPr marL="0" indent="0">
              <a:buNone/>
            </a:pPr>
            <a:r>
              <a:rPr lang="nl-NL" sz="1600" dirty="0">
                <a:latin typeface="Calibri Light" panose="020F0302020204030204" pitchFamily="34" charset="0"/>
                <a:cs typeface="Calibri Light" panose="020F0302020204030204" pitchFamily="34" charset="0"/>
              </a:rPr>
              <a:t>Bijvoorbeeld: actualiteit, geschiedenis, voorbeeld of belang  </a:t>
            </a:r>
          </a:p>
          <a:p>
            <a:pPr>
              <a:buFontTx/>
              <a:buChar char="-"/>
            </a:pPr>
            <a:endParaRPr lang="nl-NL" sz="1600" dirty="0">
              <a:latin typeface="Calibri Light" panose="020F0302020204030204" pitchFamily="34" charset="0"/>
              <a:cs typeface="Calibri Light" panose="020F0302020204030204" pitchFamily="34" charset="0"/>
            </a:endParaRPr>
          </a:p>
          <a:p>
            <a:pPr>
              <a:buFontTx/>
              <a:buChar char="-"/>
            </a:pPr>
            <a:r>
              <a:rPr lang="nl-NL" sz="1600" i="1" dirty="0">
                <a:latin typeface="Calibri Light" panose="020F0302020204030204" pitchFamily="34" charset="0"/>
                <a:cs typeface="Calibri Light" panose="020F0302020204030204" pitchFamily="34" charset="0"/>
              </a:rPr>
              <a:t>Motiveren</a:t>
            </a:r>
          </a:p>
          <a:p>
            <a:pPr marL="0" indent="0">
              <a:buNone/>
            </a:pPr>
            <a:r>
              <a:rPr lang="nl-NL" sz="1600" dirty="0">
                <a:latin typeface="Calibri Light" panose="020F0302020204030204" pitchFamily="34" charset="0"/>
                <a:cs typeface="Calibri Light" panose="020F0302020204030204" pitchFamily="34" charset="0"/>
              </a:rPr>
              <a:t>Bijvoorbeeld: voordelen </a:t>
            </a:r>
          </a:p>
          <a:p>
            <a:pPr>
              <a:buFontTx/>
              <a:buChar char="-"/>
            </a:pPr>
            <a:endParaRPr lang="nl-NL" sz="1600" dirty="0">
              <a:latin typeface="Calibri Light" panose="020F0302020204030204" pitchFamily="34" charset="0"/>
              <a:cs typeface="Calibri Light" panose="020F0302020204030204" pitchFamily="34" charset="0"/>
            </a:endParaRPr>
          </a:p>
          <a:p>
            <a:pPr>
              <a:buFontTx/>
              <a:buChar char="-"/>
            </a:pPr>
            <a:r>
              <a:rPr lang="nl-NL" sz="1600" i="1" dirty="0">
                <a:latin typeface="Calibri Light" panose="020F0302020204030204" pitchFamily="34" charset="0"/>
                <a:cs typeface="Calibri Light" panose="020F0302020204030204" pitchFamily="34" charset="0"/>
              </a:rPr>
              <a:t>Informatie geven </a:t>
            </a:r>
          </a:p>
          <a:p>
            <a:pPr marL="0" indent="0">
              <a:buNone/>
            </a:pPr>
            <a:r>
              <a:rPr lang="nl-NL" sz="1600" dirty="0">
                <a:latin typeface="Calibri Light" panose="020F0302020204030204" pitchFamily="34" charset="0"/>
                <a:cs typeface="Calibri Light" panose="020F0302020204030204" pitchFamily="34" charset="0"/>
              </a:rPr>
              <a:t>Bijvoorbeeld: introductie of verwachting(en)</a:t>
            </a:r>
          </a:p>
          <a:p>
            <a:pPr>
              <a:buFontTx/>
              <a:buChar char="-"/>
            </a:pPr>
            <a:endParaRPr lang="nl-NL" dirty="0"/>
          </a:p>
          <a:p>
            <a:endParaRPr lang="nl-NL" dirty="0"/>
          </a:p>
          <a:p>
            <a:pPr marL="0" indent="0">
              <a:buNone/>
            </a:pPr>
            <a:endParaRPr lang="nl-NL" dirty="0"/>
          </a:p>
        </p:txBody>
      </p:sp>
    </p:spTree>
    <p:extLst>
      <p:ext uri="{BB962C8B-B14F-4D97-AF65-F5344CB8AC3E}">
        <p14:creationId xmlns:p14="http://schemas.microsoft.com/office/powerpoint/2010/main" val="849238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7409CD-E4C4-4398-974D-8C970855BD1D}"/>
              </a:ext>
            </a:extLst>
          </p:cNvPr>
          <p:cNvSpPr>
            <a:spLocks noGrp="1"/>
          </p:cNvSpPr>
          <p:nvPr>
            <p:ph type="title"/>
          </p:nvPr>
        </p:nvSpPr>
        <p:spPr/>
        <p:txBody>
          <a:bodyPr>
            <a:normAutofit/>
          </a:bodyPr>
          <a:lstStyle/>
          <a:p>
            <a:r>
              <a:rPr lang="nl-NL" sz="3000" dirty="0">
                <a:latin typeface="Calibri Light" panose="020F0302020204030204" pitchFamily="34" charset="0"/>
                <a:cs typeface="Calibri Light" panose="020F0302020204030204" pitchFamily="34" charset="0"/>
              </a:rPr>
              <a:t>Theorie bouwsteen 3: Inleiding, kern en slot </a:t>
            </a:r>
          </a:p>
        </p:txBody>
      </p:sp>
      <p:sp>
        <p:nvSpPr>
          <p:cNvPr id="3" name="Tijdelijke aanduiding voor inhoud 2">
            <a:extLst>
              <a:ext uri="{FF2B5EF4-FFF2-40B4-BE49-F238E27FC236}">
                <a16:creationId xmlns:a16="http://schemas.microsoft.com/office/drawing/2014/main" id="{048D86D2-69DF-43F3-823D-8644F180B9D6}"/>
              </a:ext>
            </a:extLst>
          </p:cNvPr>
          <p:cNvSpPr>
            <a:spLocks noGrp="1"/>
          </p:cNvSpPr>
          <p:nvPr>
            <p:ph idx="1"/>
          </p:nvPr>
        </p:nvSpPr>
        <p:spPr>
          <a:xfrm>
            <a:off x="2589212" y="2095499"/>
            <a:ext cx="8915400" cy="4333875"/>
          </a:xfrm>
        </p:spPr>
        <p:txBody>
          <a:bodyPr>
            <a:normAutofit fontScale="92500" lnSpcReduction="10000"/>
          </a:bodyPr>
          <a:lstStyle/>
          <a:p>
            <a:r>
              <a:rPr lang="nl-NL" sz="1700" b="1" dirty="0">
                <a:latin typeface="Calibri Light" panose="020F0302020204030204" pitchFamily="34" charset="0"/>
                <a:cs typeface="Calibri Light" panose="020F0302020204030204" pitchFamily="34" charset="0"/>
              </a:rPr>
              <a:t>Slot schrijven </a:t>
            </a:r>
          </a:p>
          <a:p>
            <a:pPr>
              <a:buFontTx/>
              <a:buChar char="-"/>
            </a:pPr>
            <a:r>
              <a:rPr lang="nl-NL" sz="1700" i="1" dirty="0">
                <a:latin typeface="Calibri Light" panose="020F0302020204030204" pitchFamily="34" charset="0"/>
                <a:cs typeface="Calibri Light" panose="020F0302020204030204" pitchFamily="34" charset="0"/>
              </a:rPr>
              <a:t>Samenvatting geven</a:t>
            </a:r>
          </a:p>
          <a:p>
            <a:pPr marL="0" indent="0">
              <a:buNone/>
            </a:pPr>
            <a:r>
              <a:rPr lang="nl-NL" sz="1700" dirty="0">
                <a:latin typeface="Calibri Light" panose="020F0302020204030204" pitchFamily="34" charset="0"/>
                <a:cs typeface="Calibri Light" panose="020F0302020204030204" pitchFamily="34" charset="0"/>
              </a:rPr>
              <a:t>‘Kortom, we gaan golfen, borrelen en dineren.’</a:t>
            </a:r>
          </a:p>
          <a:p>
            <a:pPr>
              <a:buFontTx/>
              <a:buChar char="-"/>
            </a:pPr>
            <a:endParaRPr lang="nl-NL" sz="1700" dirty="0">
              <a:latin typeface="Calibri Light" panose="020F0302020204030204" pitchFamily="34" charset="0"/>
              <a:cs typeface="Calibri Light" panose="020F0302020204030204" pitchFamily="34" charset="0"/>
            </a:endParaRPr>
          </a:p>
          <a:p>
            <a:pPr>
              <a:buFontTx/>
              <a:buChar char="-"/>
            </a:pPr>
            <a:r>
              <a:rPr lang="nl-NL" sz="1700" i="1" dirty="0">
                <a:latin typeface="Calibri Light" panose="020F0302020204030204" pitchFamily="34" charset="0"/>
                <a:cs typeface="Calibri Light" panose="020F0302020204030204" pitchFamily="34" charset="0"/>
              </a:rPr>
              <a:t>Conclusie trekken</a:t>
            </a:r>
          </a:p>
          <a:p>
            <a:pPr marL="0" indent="0">
              <a:buNone/>
            </a:pPr>
            <a:r>
              <a:rPr lang="nl-NL" sz="1700" dirty="0">
                <a:latin typeface="Calibri Light" panose="020F0302020204030204" pitchFamily="34" charset="0"/>
                <a:cs typeface="Calibri Light" panose="020F0302020204030204" pitchFamily="34" charset="0"/>
              </a:rPr>
              <a:t>‘Het is dus een leuk programma geworden.’</a:t>
            </a:r>
          </a:p>
          <a:p>
            <a:pPr marL="0" indent="0">
              <a:buNone/>
            </a:pPr>
            <a:endParaRPr lang="nl-NL" sz="1700" dirty="0">
              <a:latin typeface="Calibri Light" panose="020F0302020204030204" pitchFamily="34" charset="0"/>
              <a:cs typeface="Calibri Light" panose="020F0302020204030204" pitchFamily="34" charset="0"/>
            </a:endParaRPr>
          </a:p>
          <a:p>
            <a:pPr>
              <a:buFontTx/>
              <a:buChar char="-"/>
            </a:pPr>
            <a:r>
              <a:rPr lang="nl-NL" sz="1700" i="1" dirty="0">
                <a:latin typeface="Calibri Light" panose="020F0302020204030204" pitchFamily="34" charset="0"/>
                <a:cs typeface="Calibri Light" panose="020F0302020204030204" pitchFamily="34" charset="0"/>
              </a:rPr>
              <a:t>Toekomst kijken</a:t>
            </a:r>
          </a:p>
          <a:p>
            <a:pPr marL="0" indent="0">
              <a:buNone/>
            </a:pPr>
            <a:r>
              <a:rPr lang="nl-NL" sz="1700" dirty="0">
                <a:latin typeface="Calibri Light" panose="020F0302020204030204" pitchFamily="34" charset="0"/>
                <a:cs typeface="Calibri Light" panose="020F0302020204030204" pitchFamily="34" charset="0"/>
              </a:rPr>
              <a:t>‘We hopen dat het een mooie en gezellige dag zal worden.’</a:t>
            </a:r>
          </a:p>
          <a:p>
            <a:pPr>
              <a:buFontTx/>
              <a:buChar char="-"/>
            </a:pPr>
            <a:endParaRPr lang="nl-NL" sz="1700" dirty="0">
              <a:latin typeface="Calibri Light" panose="020F0302020204030204" pitchFamily="34" charset="0"/>
              <a:cs typeface="Calibri Light" panose="020F0302020204030204" pitchFamily="34" charset="0"/>
            </a:endParaRPr>
          </a:p>
          <a:p>
            <a:pPr>
              <a:buFontTx/>
              <a:buChar char="-"/>
            </a:pPr>
            <a:r>
              <a:rPr lang="nl-NL" sz="1700" i="1" dirty="0">
                <a:latin typeface="Calibri Light" panose="020F0302020204030204" pitchFamily="34" charset="0"/>
                <a:cs typeface="Calibri Light" panose="020F0302020204030204" pitchFamily="34" charset="0"/>
              </a:rPr>
              <a:t>Vraag meegeven  </a:t>
            </a:r>
          </a:p>
          <a:p>
            <a:pPr marL="0" indent="0">
              <a:buNone/>
            </a:pPr>
            <a:r>
              <a:rPr lang="nl-NL" sz="1700" dirty="0">
                <a:latin typeface="Calibri Light" panose="020F0302020204030204" pitchFamily="34" charset="0"/>
                <a:cs typeface="Calibri Light" panose="020F0302020204030204" pitchFamily="34" charset="0"/>
              </a:rPr>
              <a:t>‘Heb jij ook zin in een gezellig uitje met je collega’s?’</a:t>
            </a:r>
          </a:p>
          <a:p>
            <a:endParaRPr lang="nl-NL" dirty="0">
              <a:latin typeface="Calibri Light" panose="020F0302020204030204" pitchFamily="34" charset="0"/>
              <a:cs typeface="Calibri Light" panose="020F0302020204030204" pitchFamily="34" charset="0"/>
            </a:endParaRPr>
          </a:p>
          <a:p>
            <a:pPr>
              <a:buFontTx/>
              <a:buChar char="-"/>
            </a:pPr>
            <a:endParaRPr lang="nl-NL" dirty="0"/>
          </a:p>
          <a:p>
            <a:endParaRPr lang="nl-NL" dirty="0"/>
          </a:p>
          <a:p>
            <a:pPr marL="0" indent="0">
              <a:buNone/>
            </a:pPr>
            <a:endParaRPr lang="nl-NL" dirty="0"/>
          </a:p>
        </p:txBody>
      </p:sp>
    </p:spTree>
    <p:extLst>
      <p:ext uri="{BB962C8B-B14F-4D97-AF65-F5344CB8AC3E}">
        <p14:creationId xmlns:p14="http://schemas.microsoft.com/office/powerpoint/2010/main" val="246015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57A763-2C00-4153-9EF9-0499A16D6122}"/>
              </a:ext>
            </a:extLst>
          </p:cNvPr>
          <p:cNvSpPr>
            <a:spLocks noGrp="1"/>
          </p:cNvSpPr>
          <p:nvPr>
            <p:ph type="title"/>
          </p:nvPr>
        </p:nvSpPr>
        <p:spPr/>
        <p:txBody>
          <a:bodyPr>
            <a:normAutofit/>
          </a:bodyPr>
          <a:lstStyle/>
          <a:p>
            <a:r>
              <a:rPr lang="nl-NL" sz="3000" dirty="0">
                <a:latin typeface="Calibri Light" panose="020F0302020204030204" pitchFamily="34" charset="0"/>
                <a:cs typeface="Calibri Light" panose="020F0302020204030204" pitchFamily="34" charset="0"/>
              </a:rPr>
              <a:t>Opdracht week 3/4: Inleiding, kern en slot schrijven </a:t>
            </a:r>
          </a:p>
        </p:txBody>
      </p:sp>
      <p:sp>
        <p:nvSpPr>
          <p:cNvPr id="3" name="Tijdelijke aanduiding voor inhoud 2">
            <a:extLst>
              <a:ext uri="{FF2B5EF4-FFF2-40B4-BE49-F238E27FC236}">
                <a16:creationId xmlns:a16="http://schemas.microsoft.com/office/drawing/2014/main" id="{B8BF7CE0-F9E3-4D0C-B1B8-54EFBE331A76}"/>
              </a:ext>
            </a:extLst>
          </p:cNvPr>
          <p:cNvSpPr>
            <a:spLocks noGrp="1"/>
          </p:cNvSpPr>
          <p:nvPr>
            <p:ph idx="1"/>
          </p:nvPr>
        </p:nvSpPr>
        <p:spPr/>
        <p:txBody>
          <a:bodyPr>
            <a:normAutofit/>
          </a:bodyPr>
          <a:lstStyle/>
          <a:p>
            <a:pPr marL="0" indent="0">
              <a:buNone/>
            </a:pPr>
            <a:r>
              <a:rPr lang="nl-NL" sz="1600" dirty="0">
                <a:latin typeface="Calibri Light" panose="020F0302020204030204" pitchFamily="34" charset="0"/>
                <a:cs typeface="Calibri Light" panose="020F0302020204030204" pitchFamily="34" charset="0"/>
              </a:rPr>
              <a:t>In de vorige les (week 2) heb je een 0-meting sollicitatiebrief gemaakt. Je hebt met jouw kennis en kunnen van huis uit een sollicitatiebrief geschreven. Na uitleg over bouwsteen 3 ‘Inleiding, kern en slot’ heb je jouw kennis uitgebreid over verschillende functies van de tekstdelen in een tekst. </a:t>
            </a:r>
          </a:p>
          <a:p>
            <a:pPr marL="0" indent="0">
              <a:buNone/>
            </a:pPr>
            <a:r>
              <a:rPr lang="nl-NL" sz="1600" dirty="0">
                <a:latin typeface="Calibri Light" panose="020F0302020204030204" pitchFamily="34" charset="0"/>
                <a:cs typeface="Calibri Light" panose="020F0302020204030204" pitchFamily="34" charset="0"/>
              </a:rPr>
              <a:t>Voor deze week maak je de volgende onderdelen in Taalblokken:</a:t>
            </a:r>
          </a:p>
          <a:p>
            <a:pPr>
              <a:buFontTx/>
              <a:buChar char="-"/>
            </a:pPr>
            <a:r>
              <a:rPr lang="nl-NL" sz="1600" dirty="0">
                <a:latin typeface="Calibri Light" panose="020F0302020204030204" pitchFamily="34" charset="0"/>
                <a:cs typeface="Calibri Light" panose="020F0302020204030204" pitchFamily="34" charset="0"/>
              </a:rPr>
              <a:t>Voorbeeld &amp; theorie</a:t>
            </a:r>
          </a:p>
          <a:p>
            <a:pPr>
              <a:buFontTx/>
              <a:buChar char="-"/>
            </a:pPr>
            <a:r>
              <a:rPr lang="nl-NL" sz="1600" dirty="0">
                <a:latin typeface="Calibri Light" panose="020F0302020204030204" pitchFamily="34" charset="0"/>
                <a:cs typeface="Calibri Light" panose="020F0302020204030204" pitchFamily="34" charset="0"/>
              </a:rPr>
              <a:t>Schrijven</a:t>
            </a:r>
          </a:p>
          <a:p>
            <a:pPr>
              <a:buFontTx/>
              <a:buChar char="-"/>
            </a:pPr>
            <a:r>
              <a:rPr lang="nl-NL" sz="1600" dirty="0">
                <a:latin typeface="Calibri Light" panose="020F0302020204030204" pitchFamily="34" charset="0"/>
                <a:cs typeface="Calibri Light" panose="020F0302020204030204" pitchFamily="34" charset="0"/>
              </a:rPr>
              <a:t>Spreken &amp; gesprekken voeren</a:t>
            </a:r>
          </a:p>
          <a:p>
            <a:pPr>
              <a:buFontTx/>
              <a:buChar char="-"/>
            </a:pPr>
            <a:endParaRPr lang="nl-NL" sz="1600" dirty="0">
              <a:latin typeface="Calibri Light" panose="020F0302020204030204" pitchFamily="34" charset="0"/>
              <a:cs typeface="Calibri Light" panose="020F0302020204030204" pitchFamily="34" charset="0"/>
            </a:endParaRPr>
          </a:p>
          <a:p>
            <a:pPr marL="0" indent="0">
              <a:buNone/>
            </a:pPr>
            <a:r>
              <a:rPr lang="nl-NL" sz="1600" dirty="0">
                <a:latin typeface="Calibri Light" panose="020F0302020204030204" pitchFamily="34" charset="0"/>
                <a:cs typeface="Calibri Light" panose="020F0302020204030204" pitchFamily="34" charset="0"/>
              </a:rPr>
              <a:t>Voor volgende week ga jij jouw sollicitatiebrief herschrijven. Je kiest per tekstdeel (inleiding, kern en slot) een functie die jou aanspreekt. Na het kiezen van een functie ga jij jouw sollicitatiebrief herschrijven. De herschreven versie voeg je in het dossier: Nederlands Solliciteren 2F ; [jouw naam] </a:t>
            </a:r>
          </a:p>
        </p:txBody>
      </p:sp>
    </p:spTree>
    <p:extLst>
      <p:ext uri="{BB962C8B-B14F-4D97-AF65-F5344CB8AC3E}">
        <p14:creationId xmlns:p14="http://schemas.microsoft.com/office/powerpoint/2010/main" val="1822053326"/>
      </p:ext>
    </p:extLst>
  </p:cSld>
  <p:clrMapOvr>
    <a:masterClrMapping/>
  </p:clrMapOvr>
</p:sld>
</file>

<file path=ppt/theme/theme1.xml><?xml version="1.0" encoding="utf-8"?>
<a:theme xmlns:a="http://schemas.openxmlformats.org/drawingml/2006/main" name="Sliert">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364</Words>
  <Application>Microsoft Office PowerPoint</Application>
  <PresentationFormat>Breedbeeld</PresentationFormat>
  <Paragraphs>81</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 Light</vt:lpstr>
      <vt:lpstr>Century Gothic</vt:lpstr>
      <vt:lpstr>Wingdings 3</vt:lpstr>
      <vt:lpstr>Sliert</vt:lpstr>
      <vt:lpstr>Nederlands (2F) </vt:lpstr>
      <vt:lpstr>Bouwsteen 3: Inleiding, kern en slot </vt:lpstr>
      <vt:lpstr>Theorie bouwsteen 3: Inleiding, kern en slot </vt:lpstr>
      <vt:lpstr>Theorie bouwsteen 3: Inleiding, kern en slot </vt:lpstr>
      <vt:lpstr>Theorie bouwsteen 3: Inleiding, kern en slot </vt:lpstr>
      <vt:lpstr>Opdracht week 3/4: Inleiding, kern en slot schrijven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Nederlands (2F)</dc:title>
  <dc:creator>Bouwman, Paula</dc:creator>
  <cp:lastModifiedBy>Paula Bouwman</cp:lastModifiedBy>
  <cp:revision>6</cp:revision>
  <dcterms:created xsi:type="dcterms:W3CDTF">2021-02-02T13:19:38Z</dcterms:created>
  <dcterms:modified xsi:type="dcterms:W3CDTF">2021-02-05T10:08:35Z</dcterms:modified>
</cp:coreProperties>
</file>